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7" r:id="rId2"/>
    <p:sldId id="268" r:id="rId3"/>
    <p:sldId id="269" r:id="rId4"/>
    <p:sldId id="273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88" r:id="rId14"/>
    <p:sldId id="279" r:id="rId15"/>
    <p:sldId id="283" r:id="rId16"/>
    <p:sldId id="281" r:id="rId17"/>
    <p:sldId id="280" r:id="rId18"/>
    <p:sldId id="282" r:id="rId19"/>
    <p:sldId id="284" r:id="rId20"/>
    <p:sldId id="287" r:id="rId21"/>
    <p:sldId id="285" r:id="rId22"/>
    <p:sldId id="306" r:id="rId23"/>
    <p:sldId id="291" r:id="rId24"/>
    <p:sldId id="286" r:id="rId25"/>
    <p:sldId id="290" r:id="rId26"/>
    <p:sldId id="289" r:id="rId27"/>
    <p:sldId id="296" r:id="rId28"/>
    <p:sldId id="292" r:id="rId29"/>
    <p:sldId id="305" r:id="rId30"/>
    <p:sldId id="293" r:id="rId31"/>
    <p:sldId id="297" r:id="rId32"/>
    <p:sldId id="294" r:id="rId33"/>
    <p:sldId id="295" r:id="rId34"/>
    <p:sldId id="298" r:id="rId35"/>
    <p:sldId id="300" r:id="rId36"/>
    <p:sldId id="299" r:id="rId37"/>
    <p:sldId id="304" r:id="rId38"/>
    <p:sldId id="301" r:id="rId39"/>
    <p:sldId id="302" r:id="rId40"/>
    <p:sldId id="303" r:id="rId41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89" autoAdjust="0"/>
  </p:normalViewPr>
  <p:slideViewPr>
    <p:cSldViewPr>
      <p:cViewPr>
        <p:scale>
          <a:sx n="70" d="100"/>
          <a:sy n="70" d="100"/>
        </p:scale>
        <p:origin x="-2814" y="-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225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AD4B82-3685-4E7F-A456-98E938150B8A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230DF-A5E4-449A-B1C1-64933231F6A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48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0089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82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111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3968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104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714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8541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723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94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912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216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1423E-E3A3-4C0C-A25B-243952DC7F40}" type="datetimeFigureOut">
              <a:rPr lang="nl-NL" smtClean="0"/>
              <a:t>15-6-2014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C7E36-F065-499C-8B75-F84D5EACD32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2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publicdata" TargetMode="External"/><Relationship Id="rId13" Type="http://schemas.openxmlformats.org/officeDocument/2006/relationships/hyperlink" Target="http://osm.org/" TargetMode="External"/><Relationship Id="rId18" Type="http://schemas.openxmlformats.org/officeDocument/2006/relationships/hyperlink" Target="http://citysdk.waag.org/map" TargetMode="External"/><Relationship Id="rId3" Type="http://schemas.openxmlformats.org/officeDocument/2006/relationships/hyperlink" Target="http://data.okfn.org/doc/data-package" TargetMode="External"/><Relationship Id="rId7" Type="http://schemas.openxmlformats.org/officeDocument/2006/relationships/hyperlink" Target="http://inspire.ec.europa.eu/registry" TargetMode="External"/><Relationship Id="rId12" Type="http://schemas.openxmlformats.org/officeDocument/2006/relationships/hyperlink" Target="http://data.gc.ca/" TargetMode="External"/><Relationship Id="rId17" Type="http://schemas.openxmlformats.org/officeDocument/2006/relationships/hyperlink" Target="http://nlextract.nl/" TargetMode="External"/><Relationship Id="rId2" Type="http://schemas.openxmlformats.org/officeDocument/2006/relationships/hyperlink" Target="http://geocat.net/" TargetMode="External"/><Relationship Id="rId16" Type="http://schemas.openxmlformats.org/officeDocument/2006/relationships/hyperlink" Target="http://nationaalgeoregister.nl/" TargetMode="Externa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5stardata.info/" TargetMode="External"/><Relationship Id="rId11" Type="http://schemas.openxmlformats.org/officeDocument/2006/relationships/hyperlink" Target="http://geonetwork-opensource.org/" TargetMode="External"/><Relationship Id="rId5" Type="http://schemas.openxmlformats.org/officeDocument/2006/relationships/hyperlink" Target="http://cobwebproject.eu/" TargetMode="External"/><Relationship Id="rId15" Type="http://schemas.openxmlformats.org/officeDocument/2006/relationships/hyperlink" Target="http://toblerity.org/fiona" TargetMode="External"/><Relationship Id="rId10" Type="http://schemas.openxmlformats.org/officeDocument/2006/relationships/hyperlink" Target="http://wiki.apache.org/httpd/DirectoryListings" TargetMode="External"/><Relationship Id="rId19" Type="http://schemas.openxmlformats.org/officeDocument/2006/relationships/hyperlink" Target="https://github.com/openstate/geodata" TargetMode="External"/><Relationship Id="rId4" Type="http://schemas.openxmlformats.org/officeDocument/2006/relationships/hyperlink" Target="http://json-ld.org/" TargetMode="External"/><Relationship Id="rId9" Type="http://schemas.openxmlformats.org/officeDocument/2006/relationships/hyperlink" Target="http://bit.ly/1ur9wIO" TargetMode="External"/><Relationship Id="rId14" Type="http://schemas.openxmlformats.org/officeDocument/2006/relationships/hyperlink" Target="http://mapbox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GeoC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41663"/>
            <a:ext cx="2592288" cy="69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1" descr="dropped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85" y="5006820"/>
            <a:ext cx="2273083" cy="1553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1988840"/>
            <a:ext cx="8059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4400" dirty="0" smtClean="0"/>
              <a:t>Upgrade your INSPIRE data </a:t>
            </a:r>
          </a:p>
          <a:p>
            <a:pPr algn="ctr"/>
            <a:r>
              <a:rPr lang="nl-NL" sz="4400" dirty="0" smtClean="0"/>
              <a:t>to 5 star linked data</a:t>
            </a:r>
          </a:p>
          <a:p>
            <a:pPr algn="ctr"/>
            <a:r>
              <a:rPr lang="nl-NL" sz="4400" i="1" dirty="0" smtClean="0"/>
              <a:t>A best practices approach</a:t>
            </a:r>
          </a:p>
          <a:p>
            <a:pPr algn="ctr"/>
            <a:endParaRPr lang="nl-NL" dirty="0"/>
          </a:p>
          <a:p>
            <a:pPr algn="ctr"/>
            <a:r>
              <a:rPr lang="nl-NL" dirty="0" smtClean="0"/>
              <a:t>Paul van Genuchten / INSPIRE Conference Aalborg June 2014 / CC-BY</a:t>
            </a:r>
            <a:endParaRPr lang="nl-NL" dirty="0"/>
          </a:p>
        </p:txBody>
      </p:sp>
      <p:pic>
        <p:nvPicPr>
          <p:cNvPr id="5" name="Picture 3" descr="geonetwor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89" y="5518834"/>
            <a:ext cx="2911279" cy="696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73" y="5255084"/>
            <a:ext cx="2277591" cy="112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0138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6500" b="1" dirty="0" smtClean="0"/>
              <a:t>NO</a:t>
            </a:r>
            <a:endParaRPr lang="en-US" sz="4800" b="1" dirty="0" smtClean="0"/>
          </a:p>
          <a:p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Open Data also deals with</a:t>
            </a:r>
          </a:p>
          <a:p>
            <a:pPr lvl="1"/>
            <a:r>
              <a:rPr lang="en-US" b="1" dirty="0" smtClean="0"/>
              <a:t>Data </a:t>
            </a:r>
          </a:p>
          <a:p>
            <a:pPr lvl="1"/>
            <a:r>
              <a:rPr lang="en-US" b="1" dirty="0"/>
              <a:t>M</a:t>
            </a:r>
            <a:r>
              <a:rPr lang="en-US" b="1" dirty="0" smtClean="0"/>
              <a:t>etadata </a:t>
            </a:r>
          </a:p>
          <a:p>
            <a:pPr lvl="1"/>
            <a:r>
              <a:rPr lang="en-US" b="1" dirty="0" smtClean="0"/>
              <a:t>Projections</a:t>
            </a:r>
          </a:p>
          <a:p>
            <a:pPr lvl="1"/>
            <a:r>
              <a:rPr lang="en-US" b="1" dirty="0" smtClean="0"/>
              <a:t>Tiles </a:t>
            </a:r>
          </a:p>
          <a:p>
            <a:pPr lvl="1"/>
            <a:r>
              <a:rPr lang="en-US" b="1" dirty="0"/>
              <a:t>V</a:t>
            </a:r>
            <a:r>
              <a:rPr lang="en-US" b="1" dirty="0" smtClean="0"/>
              <a:t>ectors</a:t>
            </a:r>
          </a:p>
          <a:p>
            <a:pPr lvl="1"/>
            <a:r>
              <a:rPr lang="en-US" b="1" dirty="0" smtClean="0"/>
              <a:t>Vocabularies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 algn="ctr">
              <a:buNone/>
            </a:pPr>
            <a:r>
              <a:rPr lang="en-US" b="1" dirty="0" smtClean="0"/>
              <a:t>(and we all use GDAL/OGR)</a:t>
            </a:r>
          </a:p>
        </p:txBody>
      </p:sp>
    </p:spTree>
    <p:extLst>
      <p:ext uri="{BB962C8B-B14F-4D97-AF65-F5344CB8AC3E}">
        <p14:creationId xmlns:p14="http://schemas.microsoft.com/office/powerpoint/2010/main" val="224556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000" dirty="0"/>
              <a:t>So it shouldn't be that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difficult </a:t>
            </a:r>
            <a:r>
              <a:rPr lang="en-US" sz="6000" dirty="0"/>
              <a:t>to connect?</a:t>
            </a:r>
          </a:p>
          <a:p>
            <a:pPr marL="0" indent="0" algn="ctr">
              <a:buNone/>
            </a:pPr>
            <a:endParaRPr lang="en-US" sz="6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l-NL" sz="6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5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10801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... </a:t>
            </a:r>
            <a:r>
              <a:rPr lang="nl-NL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  <a:r>
              <a:rPr lang="nl-NL" sz="4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 it needs some attention</a:t>
            </a:r>
            <a:endParaRPr lang="nl-NL" sz="4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294" y="3140968"/>
            <a:ext cx="7776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NL" sz="2800" dirty="0" smtClean="0"/>
              <a:t>Some reparation work</a:t>
            </a:r>
          </a:p>
          <a:p>
            <a:pPr marL="285750" indent="-285750">
              <a:buFontTx/>
              <a:buChar char="-"/>
            </a:pPr>
            <a:r>
              <a:rPr lang="nl-NL" sz="2800" dirty="0" smtClean="0"/>
              <a:t>Percieved complexity</a:t>
            </a:r>
          </a:p>
          <a:p>
            <a:pPr marL="285750" indent="-285750">
              <a:buFontTx/>
              <a:buChar char="-"/>
            </a:pPr>
            <a:r>
              <a:rPr lang="nl-NL" sz="2800" dirty="0" smtClean="0"/>
              <a:t>Non involvement of community</a:t>
            </a:r>
          </a:p>
          <a:p>
            <a:pPr marL="285750" indent="-285750">
              <a:buFontTx/>
              <a:buChar char="-"/>
            </a:pPr>
            <a:r>
              <a:rPr lang="nl-NL" sz="2800" dirty="0" smtClean="0"/>
              <a:t>Mutual unfamiliarity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94069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 descr="http://pvgenuchten.github.io/presentations/2014/ECP_20140611/img/gew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5536" y="9087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 smtClean="0"/>
              <a:t>That is why we need ...</a:t>
            </a:r>
            <a:endParaRPr lang="nl-NL" sz="2800" dirty="0"/>
          </a:p>
        </p:txBody>
      </p:sp>
      <p:pic>
        <p:nvPicPr>
          <p:cNvPr id="5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4" t="10587" r="29774" b="66501"/>
          <a:stretch/>
        </p:blipFill>
        <p:spPr bwMode="auto">
          <a:xfrm>
            <a:off x="113122" y="3068960"/>
            <a:ext cx="8794427" cy="273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68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8" t="30414" r="36423" b="57878"/>
          <a:stretch/>
        </p:blipFill>
        <p:spPr bwMode="auto">
          <a:xfrm>
            <a:off x="539552" y="2204864"/>
            <a:ext cx="8091972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r="1422" b="19329"/>
          <a:stretch/>
        </p:blipFill>
        <p:spPr bwMode="auto">
          <a:xfrm>
            <a:off x="-23309" y="44624"/>
            <a:ext cx="9167309" cy="6785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71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0" t="33247" r="17186" b="57500"/>
          <a:stretch/>
        </p:blipFill>
        <p:spPr bwMode="auto">
          <a:xfrm>
            <a:off x="1585236" y="1052736"/>
            <a:ext cx="5233422" cy="189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7" t="41679" r="61343" b="48635"/>
          <a:stretch/>
        </p:blipFill>
        <p:spPr bwMode="auto">
          <a:xfrm>
            <a:off x="228313" y="4163923"/>
            <a:ext cx="4662540" cy="14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17" t="48180" r="19183" b="31483"/>
          <a:stretch/>
        </p:blipFill>
        <p:spPr bwMode="auto">
          <a:xfrm>
            <a:off x="5580112" y="3737857"/>
            <a:ext cx="2344260" cy="268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5" t="12145" r="27313" b="10209"/>
          <a:stretch/>
        </p:blipFill>
        <p:spPr bwMode="auto">
          <a:xfrm>
            <a:off x="-36512" y="14326"/>
            <a:ext cx="9180512" cy="684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9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4" t="74791" r="65417" b="14068"/>
          <a:stretch/>
        </p:blipFill>
        <p:spPr bwMode="auto">
          <a:xfrm>
            <a:off x="2411760" y="2348880"/>
            <a:ext cx="4266091" cy="192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8" t="12009" r="27165" b="21535"/>
          <a:stretch/>
        </p:blipFill>
        <p:spPr bwMode="auto">
          <a:xfrm>
            <a:off x="-36512" y="116632"/>
            <a:ext cx="9225887" cy="66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82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4088" y="1991977"/>
            <a:ext cx="2458616" cy="608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dirty="0" smtClean="0"/>
              <a:t>EPSG:3857</a:t>
            </a:r>
            <a:endParaRPr lang="nl-NL" sz="2400" dirty="0"/>
          </a:p>
        </p:txBody>
      </p:sp>
      <p:pic>
        <p:nvPicPr>
          <p:cNvPr id="4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2" t="73658" r="21569" b="11613"/>
          <a:stretch/>
        </p:blipFill>
        <p:spPr bwMode="auto">
          <a:xfrm>
            <a:off x="1043608" y="2763672"/>
            <a:ext cx="736235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868144" y="2348880"/>
            <a:ext cx="36004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0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7943" y="5157192"/>
            <a:ext cx="2758723" cy="68093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nl-NL" dirty="0" smtClean="0"/>
              <a:t>TMS vs WMTS</a:t>
            </a:r>
          </a:p>
          <a:p>
            <a:pPr marL="0" indent="0" algn="ctr">
              <a:buNone/>
            </a:pPr>
            <a:r>
              <a:rPr lang="nl-NL" dirty="0" smtClean="0"/>
              <a:t>Vector-tiles</a:t>
            </a:r>
            <a:endParaRPr lang="nl-NL" dirty="0"/>
          </a:p>
        </p:txBody>
      </p:sp>
      <p:pic>
        <p:nvPicPr>
          <p:cNvPr id="4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6" t="53641" r="34865" b="25776"/>
          <a:stretch/>
        </p:blipFill>
        <p:spPr bwMode="auto">
          <a:xfrm>
            <a:off x="2456990" y="764704"/>
            <a:ext cx="4340630" cy="381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7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929411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endParaRPr lang="en-US" sz="40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fontAlgn="base">
              <a:buNone/>
            </a:pPr>
            <a:endParaRPr lang="en-US" sz="4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fontAlgn="base">
              <a:buNone/>
            </a:pPr>
            <a:r>
              <a:rPr lang="en-US" sz="4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INSPIRE meets Open Data</a:t>
            </a:r>
            <a:endParaRPr lang="en-US" sz="5400" b="1" i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fontAlgn="base">
              <a:buNone/>
            </a:pPr>
            <a:endParaRPr lang="en-US" sz="54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 fontAlgn="base">
              <a:buNone/>
            </a:pP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US" i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NeoGeography</a:t>
            </a:r>
            <a:r>
              <a:rPr lang="en-US" i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l-N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68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players...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2996952"/>
            <a:ext cx="4834880" cy="2188840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Data providers Should</a:t>
            </a:r>
          </a:p>
          <a:p>
            <a:r>
              <a:rPr lang="nl-NL" dirty="0" smtClean="0"/>
              <a:t>Portal providers Could</a:t>
            </a:r>
          </a:p>
          <a:p>
            <a:r>
              <a:rPr lang="nl-NL" dirty="0" smtClean="0"/>
              <a:t>Third parties Do</a:t>
            </a:r>
          </a:p>
          <a:p>
            <a:r>
              <a:rPr lang="nl-NL" dirty="0" smtClean="0"/>
              <a:t>Communities Assist </a:t>
            </a:r>
          </a:p>
          <a:p>
            <a:r>
              <a:rPr lang="nl-NL" dirty="0" smtClean="0"/>
              <a:t>Spec writers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3155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 descr="http://pvgenuchten.github.io/presentations/2014/ECP_20140611/img/arche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" y="0"/>
            <a:ext cx="9112542" cy="688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3775" y="-474462"/>
            <a:ext cx="10203949" cy="765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50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6386" name="Picture 2" descr="http://pvgenuchten.github.io/presentations/2014/ECP_20140611/img/extra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17024" cy="69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48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6165304"/>
            <a:ext cx="4824536" cy="600911"/>
          </a:xfrm>
        </p:spPr>
        <p:txBody>
          <a:bodyPr>
            <a:noAutofit/>
          </a:bodyPr>
          <a:lstStyle/>
          <a:p>
            <a:r>
              <a:rPr lang="nl-NL" sz="2400" dirty="0" smtClean="0">
                <a:latin typeface="Arial"/>
                <a:cs typeface="Arial"/>
              </a:rPr>
              <a:t>© geOrchestra</a:t>
            </a:r>
            <a:endParaRPr lang="nl-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 descr="http://pvgenuchten.github.io/presentations/2014/InspireAalborg_20140618/img/extra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8640"/>
            <a:ext cx="6552728" cy="60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5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16877" r="10152" b="15195"/>
          <a:stretch/>
        </p:blipFill>
        <p:spPr bwMode="auto">
          <a:xfrm>
            <a:off x="35496" y="0"/>
            <a:ext cx="89963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29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" t="13617" r="1575" b="1123"/>
          <a:stretch/>
        </p:blipFill>
        <p:spPr bwMode="auto">
          <a:xfrm>
            <a:off x="218363" y="-30262"/>
            <a:ext cx="8666329" cy="688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069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11557" r="1081" b="1348"/>
          <a:stretch/>
        </p:blipFill>
        <p:spPr bwMode="auto">
          <a:xfrm>
            <a:off x="-17686" y="-27384"/>
            <a:ext cx="9270206" cy="612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794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" t="18683" r="4665" b="1449"/>
          <a:stretch/>
        </p:blipFill>
        <p:spPr bwMode="auto">
          <a:xfrm>
            <a:off x="-13648" y="0"/>
            <a:ext cx="91576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6089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800" dirty="0" smtClean="0">
                <a:latin typeface="Arial"/>
                <a:cs typeface="Arial"/>
              </a:rPr>
              <a:t>© </a:t>
            </a:r>
            <a:r>
              <a:rPr lang="nl-NL" sz="2800" dirty="0" smtClean="0"/>
              <a:t>Open Geospatial Consortium</a:t>
            </a:r>
            <a:endParaRPr lang="nl-NL" sz="2800" dirty="0"/>
          </a:p>
        </p:txBody>
      </p:sp>
      <p:pic>
        <p:nvPicPr>
          <p:cNvPr id="1026" name="Picture 2" descr="http://pvgenuchten.github.io/presentations/2014/ECP_20140611/img/og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764704"/>
            <a:ext cx="4337693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 descr="http://pvgenuchten.github.io/presentations/2014/InspireAalborg_20140618/img/map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42241"/>
            <a:ext cx="9505056" cy="711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9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36912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b="1" dirty="0"/>
              <a:t>Linked Open Data 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and </a:t>
            </a:r>
            <a:r>
              <a:rPr lang="en-US" sz="4800" b="1" dirty="0"/>
              <a:t>INSPIRE</a:t>
            </a:r>
            <a:br>
              <a:rPr lang="en-US" sz="4800" b="1" dirty="0"/>
            </a:b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53186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5 star Open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054" y="270892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3600" dirty="0" smtClean="0"/>
              <a:t>	Select </a:t>
            </a:r>
            <a:r>
              <a:rPr lang="en-US" sz="3600" dirty="0"/>
              <a:t>an Open License</a:t>
            </a:r>
            <a:br>
              <a:rPr lang="en-US" sz="3600" dirty="0"/>
            </a:br>
            <a:r>
              <a:rPr lang="en-US" sz="3600" dirty="0"/>
              <a:t>  </a:t>
            </a:r>
            <a:r>
              <a:rPr lang="en-US" sz="3600" dirty="0" smtClean="0"/>
              <a:t>			Publish </a:t>
            </a:r>
            <a:r>
              <a:rPr lang="en-US" sz="3600" dirty="0"/>
              <a:t>as structured data </a:t>
            </a:r>
            <a:br>
              <a:rPr lang="en-US" sz="3600" dirty="0"/>
            </a:br>
            <a:r>
              <a:rPr lang="en-US" sz="3600" dirty="0"/>
              <a:t>   </a:t>
            </a:r>
            <a:r>
              <a:rPr lang="en-US" sz="3600" dirty="0" smtClean="0"/>
              <a:t>			Non-proprietary </a:t>
            </a:r>
            <a:r>
              <a:rPr lang="en-US" sz="3600" dirty="0"/>
              <a:t>formats </a:t>
            </a:r>
            <a:br>
              <a:rPr lang="en-US" sz="3600" dirty="0"/>
            </a:br>
            <a:r>
              <a:rPr lang="en-US" sz="3600" dirty="0"/>
              <a:t>    </a:t>
            </a:r>
            <a:r>
              <a:rPr lang="en-US" sz="3600" dirty="0" smtClean="0"/>
              <a:t>			Use </a:t>
            </a:r>
            <a:r>
              <a:rPr lang="en-US" sz="3600" dirty="0"/>
              <a:t>URI's to denote things</a:t>
            </a:r>
            <a:br>
              <a:rPr lang="en-US" sz="3600" dirty="0"/>
            </a:br>
            <a:r>
              <a:rPr lang="en-US" sz="3600" dirty="0"/>
              <a:t>     </a:t>
            </a:r>
            <a:r>
              <a:rPr lang="en-US" sz="3600" dirty="0" smtClean="0"/>
              <a:t>			Link </a:t>
            </a:r>
            <a:r>
              <a:rPr lang="en-US" sz="3600" dirty="0"/>
              <a:t>the data to other data</a:t>
            </a:r>
            <a:endParaRPr lang="nl-NL" dirty="0"/>
          </a:p>
        </p:txBody>
      </p:sp>
      <p:pic>
        <p:nvPicPr>
          <p:cNvPr id="18434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488" y="2739496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0" y="331556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1556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91624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32" y="3891624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00" y="439568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891624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0" y="439568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9568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941168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76" y="4395680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40" y="4941168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941168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941168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941168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8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INSPIRE and LOD share a </a:t>
            </a:r>
            <a:r>
              <a:rPr lang="en-US" sz="4400" dirty="0" smtClean="0"/>
              <a:t>goal</a:t>
            </a:r>
          </a:p>
          <a:p>
            <a:pPr marL="0" indent="0" algn="ctr">
              <a:buNone/>
            </a:pPr>
            <a:r>
              <a:rPr lang="en-US" sz="4400" dirty="0" smtClean="0"/>
              <a:t> </a:t>
            </a:r>
            <a:br>
              <a:rPr lang="en-US" sz="4400" dirty="0" smtClean="0"/>
            </a:br>
            <a:r>
              <a:rPr lang="en-US" sz="4800" i="1" dirty="0" smtClean="0"/>
              <a:t>add </a:t>
            </a:r>
            <a:r>
              <a:rPr lang="en-US" sz="4800" i="1" dirty="0"/>
              <a:t>universal semantics to </a:t>
            </a:r>
            <a:r>
              <a:rPr lang="en-US" sz="4800" i="1" dirty="0" smtClean="0"/>
              <a:t>data</a:t>
            </a:r>
          </a:p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paradigm is </a:t>
            </a:r>
            <a:r>
              <a:rPr lang="en-US" sz="4400" dirty="0"/>
              <a:t>different</a:t>
            </a: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143284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Autofit/>
          </a:bodyPr>
          <a:lstStyle/>
          <a:p>
            <a:r>
              <a:rPr lang="nl-NL" sz="5400" dirty="0" smtClean="0"/>
              <a:t>GML+iso19139+XSD+XSLT </a:t>
            </a:r>
            <a:br>
              <a:rPr lang="nl-NL" sz="5400" dirty="0" smtClean="0"/>
            </a:br>
            <a:r>
              <a:rPr lang="nl-NL" sz="5400" dirty="0" smtClean="0"/>
              <a:t>= </a:t>
            </a:r>
            <a:r>
              <a:rPr lang="nl-NL" sz="5400" dirty="0"/>
              <a:t>RDF?</a:t>
            </a:r>
            <a:br>
              <a:rPr lang="nl-NL" sz="5400" dirty="0"/>
            </a:br>
            <a:endParaRPr lang="nl-NL" sz="5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5536" y="47251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NL" sz="3600" dirty="0" smtClean="0"/>
          </a:p>
          <a:p>
            <a:r>
              <a:rPr lang="nl-NL" sz="3600" dirty="0" smtClean="0"/>
              <a:t>Not for as-is data</a:t>
            </a:r>
          </a:p>
        </p:txBody>
      </p:sp>
    </p:spTree>
    <p:extLst>
      <p:ext uri="{BB962C8B-B14F-4D97-AF65-F5344CB8AC3E}">
        <p14:creationId xmlns:p14="http://schemas.microsoft.com/office/powerpoint/2010/main" val="36914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1277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Alternative approach </a:t>
            </a:r>
            <a:br>
              <a:rPr lang="nl-NL" dirty="0" smtClean="0"/>
            </a:br>
            <a:r>
              <a:rPr lang="nl-NL" dirty="0" smtClean="0"/>
              <a:t>based on Open Data best practices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41168"/>
            <a:ext cx="8229600" cy="11849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800" dirty="0" smtClean="0"/>
              <a:t>Work in progress based on work funded by Environment Canada, Agiv and COBWEB FP7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128778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GeoJSON-LD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59233"/>
            <a:ext cx="8229600" cy="5381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dirty="0"/>
              <a:t>@sgillies http://github.com/geojson/geojson-ld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28309" r="6576" b="12744"/>
          <a:stretch/>
        </p:blipFill>
        <p:spPr bwMode="auto">
          <a:xfrm>
            <a:off x="65762" y="1269956"/>
            <a:ext cx="9078238" cy="467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5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Web Accessible Folder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Files and WFS are duplicated as CSV and GeoJSON-ld in a WAF-tree (similar to Atom predefined)</a:t>
            </a:r>
          </a:p>
          <a:p>
            <a:r>
              <a:rPr lang="nl-NL" dirty="0" smtClean="0"/>
              <a:t>WAF offers html representation of folder contents</a:t>
            </a:r>
          </a:p>
          <a:p>
            <a:r>
              <a:rPr lang="nl-NL" dirty="0" smtClean="0"/>
              <a:t>WAF creation is triggered by metadata-modification-workflow in GeoNetwork</a:t>
            </a:r>
          </a:p>
        </p:txBody>
      </p:sp>
    </p:spTree>
    <p:extLst>
      <p:ext uri="{BB962C8B-B14F-4D97-AF65-F5344CB8AC3E}">
        <p14:creationId xmlns:p14="http://schemas.microsoft.com/office/powerpoint/2010/main" val="18382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482" name="Picture 2" descr="http://pvgenuchten.github.io/presentations/2014/InspireAalborg_20140618/img/e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99392"/>
            <a:ext cx="9036496" cy="699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60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Datapackage.jsonld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Each folder gets an index-file linking files and folders based on skos:broader &amp; </a:t>
            </a:r>
            <a:r>
              <a:rPr lang="nl-NL" dirty="0" smtClean="0"/>
              <a:t>skos:narrower</a:t>
            </a:r>
          </a:p>
          <a:p>
            <a:r>
              <a:rPr lang="nl-NL" dirty="0"/>
              <a:t>Based on datapackage.json specification from Open Knowledge Foundation (http://</a:t>
            </a:r>
            <a:r>
              <a:rPr lang="nl-NL" dirty="0" smtClean="0"/>
              <a:t>data.okfn.org/doc/data-package)</a:t>
            </a:r>
          </a:p>
          <a:p>
            <a:r>
              <a:rPr lang="nl-NL" dirty="0" smtClean="0"/>
              <a:t>Package file links back to metadata in GeoNetwork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182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Semantics for Attributes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ISO19110 (feature-catalog metadata) editor in GeoNetwork enables definition of attribute semantics</a:t>
            </a:r>
          </a:p>
          <a:p>
            <a:r>
              <a:rPr lang="nl-NL" dirty="0"/>
              <a:t>I</a:t>
            </a:r>
            <a:r>
              <a:rPr lang="nl-NL" dirty="0" smtClean="0"/>
              <a:t>nfo to be used to create GeoJSON-ld</a:t>
            </a:r>
          </a:p>
          <a:p>
            <a:r>
              <a:rPr lang="nl-NL" dirty="0" smtClean="0"/>
              <a:t>Should link to common vocabularies (INSPIRE registry)</a:t>
            </a:r>
          </a:p>
          <a:p>
            <a:r>
              <a:rPr lang="nl-NL" dirty="0" smtClean="0"/>
              <a:t>Could be a first step in upcoming INSPIRE harmonisation efforts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0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http://mike.teczno.com-img.s3.amazonaws.com/nogis-talk/NoGIS-slides.01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1360" r="25948" b="-55"/>
          <a:stretch/>
        </p:blipFill>
        <p:spPr bwMode="auto">
          <a:xfrm rot="20351928">
            <a:off x="1322029" y="208897"/>
            <a:ext cx="8672743" cy="13298205"/>
          </a:xfrm>
          <a:prstGeom prst="rect">
            <a:avLst/>
          </a:prstGeom>
          <a:noFill/>
          <a:effectLst>
            <a:outerShdw blurRad="50800" dist="38100" dir="2700000" sx="106000" sy="106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3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208" y="2276872"/>
            <a:ext cx="8229600" cy="1143000"/>
          </a:xfrm>
        </p:spPr>
        <p:txBody>
          <a:bodyPr>
            <a:normAutofit/>
          </a:bodyPr>
          <a:lstStyle/>
          <a:p>
            <a:r>
              <a:rPr lang="nl-NL" i="1" dirty="0" smtClean="0"/>
              <a:t>Thanks for the attention</a:t>
            </a:r>
            <a:endParaRPr lang="nl-NL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861048"/>
            <a:ext cx="4032448" cy="27215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Resources</a:t>
            </a: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http://geocat.net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http://data.okfn.org/doc/data-package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http://json-ld.org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http://cobwebproject.eu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http://5stardata.info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http://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7"/>
              </a:rPr>
              <a:t>inspire.ec.europa.eu/registry</a:t>
            </a:r>
            <a:endParaRPr lang="nl-NL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https://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8"/>
              </a:rPr>
              <a:t>www.google.com/publicdata</a:t>
            </a:r>
            <a:endParaRPr lang="nl-NL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http://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9"/>
              </a:rPr>
              <a:t>bit.ly/1ur9wIO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http://</a:t>
            </a:r>
            <a:r>
              <a:rPr lang="nl-NL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0"/>
              </a:rPr>
              <a:t>wiki.apache.org/httpd/DirectoryListings</a:t>
            </a:r>
            <a:r>
              <a:rPr lang="nl-NL" sz="1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44008" y="3933057"/>
            <a:ext cx="3826768" cy="2520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http://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elisabethirgens.com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/>
            </a:r>
            <a:b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</a:b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1"/>
              </a:rPr>
              <a:t>http://geonetwork-opensource.org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/>
              </a:rPr>
              <a:t>http://data.gc.ca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3"/>
              </a:rPr>
              <a:t>http://osm.org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4"/>
              </a:rPr>
              <a:t>http://mapbox.com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5"/>
              </a:rPr>
              <a:t>http://toblerity.org/fiona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6"/>
              </a:rPr>
              <a:t>http://nationaalgeoregister.nl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7"/>
              </a:rPr>
              <a:t>http://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7"/>
              </a:rPr>
              <a:t>nlextract.nl</a:t>
            </a:r>
            <a:endParaRPr lang="nl-NL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8"/>
              </a:rPr>
              <a:t>http://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8"/>
              </a:rPr>
              <a:t>citysdk.waag.org/map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9"/>
              </a:rPr>
              <a:t>https://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9"/>
              </a:rPr>
              <a:t>github.com/openstate/geodata</a:t>
            </a: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nl-NL" sz="1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nl-N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nl-NL" sz="16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nl-NL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58" y="836712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46" y="836712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034" y="836712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78" y="836712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vgenuchten.github.io/presentations/2014/InspireAalborg_20140618/img/star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98" y="836712"/>
            <a:ext cx="54123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876123" y="5532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5 stars obtained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150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924944"/>
            <a:ext cx="8640960" cy="1872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Does this relate to INSPIRE?</a:t>
            </a:r>
          </a:p>
          <a:p>
            <a:endParaRPr lang="nl-NL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9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NO, not in any </a:t>
            </a:r>
            <a:r>
              <a:rPr lang="en-US" sz="2800" i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regulation</a:t>
            </a:r>
          </a:p>
          <a:p>
            <a:pPr marL="0" indent="0" algn="ctr">
              <a:buNone/>
            </a:pPr>
            <a:endParaRPr lang="en-US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YES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INSPIRE recommends to publish as Open </a:t>
            </a: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pPr marL="0" indent="0" algn="ctr">
              <a:buNone/>
            </a:pP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YES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Open Data is a big potential </a:t>
            </a: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audience</a:t>
            </a:r>
          </a:p>
          <a:p>
            <a:pPr marL="0" indent="0" algn="ctr">
              <a:buNone/>
            </a:pP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YES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Lot's </a:t>
            </a: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energy and </a:t>
            </a:r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innovation in </a:t>
            </a: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community</a:t>
            </a:r>
          </a:p>
          <a:p>
            <a:pPr marL="0" indent="0" algn="ctr">
              <a:buNone/>
            </a:pPr>
            <a:r>
              <a:rPr lang="en-US" sz="4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YES, joined efforts triple results</a:t>
            </a:r>
            <a:endParaRPr lang="nl-NL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4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708920"/>
            <a:ext cx="8496944" cy="1296144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5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Open Data all that different?</a:t>
            </a:r>
            <a:endParaRPr lang="en-US" sz="5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l-NL" sz="5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19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b="1" dirty="0" smtClean="0"/>
              <a:t>YES </a:t>
            </a:r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API’s are Easy to </a:t>
            </a:r>
            <a:r>
              <a:rPr lang="en-US" b="1" dirty="0" smtClean="0"/>
              <a:t>Use </a:t>
            </a:r>
          </a:p>
          <a:p>
            <a:r>
              <a:rPr lang="en-US" b="1" dirty="0" smtClean="0"/>
              <a:t>the User Interfaces are clean</a:t>
            </a:r>
          </a:p>
          <a:p>
            <a:r>
              <a:rPr lang="en-US" b="1" dirty="0" err="1" smtClean="0"/>
              <a:t>Optimised</a:t>
            </a:r>
            <a:r>
              <a:rPr lang="en-US" b="1" dirty="0" smtClean="0"/>
              <a:t> for Performance </a:t>
            </a:r>
            <a:endParaRPr lang="nl-NL" dirty="0"/>
          </a:p>
          <a:p>
            <a:r>
              <a:rPr lang="en-US" b="1" dirty="0" smtClean="0"/>
              <a:t>Based on community best practices</a:t>
            </a:r>
          </a:p>
          <a:p>
            <a:pPr marL="0" indent="0" algn="ctr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065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708920"/>
            <a:ext cx="8229600" cy="10801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 it really that different?</a:t>
            </a:r>
            <a:endParaRPr lang="en-US" sz="5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nl-NL" sz="5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352</Words>
  <Application>Microsoft Office PowerPoint</Application>
  <PresentationFormat>On-screen Show (4:3)</PresentationFormat>
  <Paragraphs>102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players...</vt:lpstr>
      <vt:lpstr>PowerPoint Presentation</vt:lpstr>
      <vt:lpstr>PowerPoint Presentation</vt:lpstr>
      <vt:lpstr>PowerPoint Presentation</vt:lpstr>
      <vt:lpstr>© geOrchestra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Linked Open Data  and INSPIRE </vt:lpstr>
      <vt:lpstr>5 star Open Data</vt:lpstr>
      <vt:lpstr>PowerPoint Presentation</vt:lpstr>
      <vt:lpstr>GML+iso19139+XSD+XSLT  = RDF? </vt:lpstr>
      <vt:lpstr>Alternative approach  based on Open Data best practices</vt:lpstr>
      <vt:lpstr>GeoJSON-LD</vt:lpstr>
      <vt:lpstr>Web Accessible Folder</vt:lpstr>
      <vt:lpstr>PowerPoint Presentation</vt:lpstr>
      <vt:lpstr>Datapackage.jsonld</vt:lpstr>
      <vt:lpstr>Semantics for Attributes</vt:lpstr>
      <vt:lpstr>Thanks for the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GeoCat Bridge</dc:title>
  <dc:creator>Bob</dc:creator>
  <cp:lastModifiedBy>paul</cp:lastModifiedBy>
  <cp:revision>73</cp:revision>
  <dcterms:created xsi:type="dcterms:W3CDTF">2014-02-04T11:06:48Z</dcterms:created>
  <dcterms:modified xsi:type="dcterms:W3CDTF">2014-06-16T07:10:02Z</dcterms:modified>
</cp:coreProperties>
</file>